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66" r:id="rId4"/>
    <p:sldId id="259" r:id="rId5"/>
    <p:sldId id="260" r:id="rId6"/>
    <p:sldId id="261" r:id="rId7"/>
    <p:sldId id="262" r:id="rId8"/>
    <p:sldId id="267" r:id="rId9"/>
    <p:sldId id="263"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74" d="100"/>
          <a:sy n="74" d="100"/>
        </p:scale>
        <p:origin x="4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52350A-7709-4ADD-AD1D-43D12C0AAF62}" type="datetimeFigureOut">
              <a:rPr lang="en-US" smtClean="0"/>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6954C8-0E31-4CD9-9237-F5BE2317DBDD}" type="slidenum">
              <a:rPr lang="en-US" smtClean="0"/>
              <a:t>‹#›</a:t>
            </a:fld>
            <a:endParaRPr lang="en-US"/>
          </a:p>
        </p:txBody>
      </p:sp>
    </p:spTree>
    <p:extLst>
      <p:ext uri="{BB962C8B-B14F-4D97-AF65-F5344CB8AC3E}">
        <p14:creationId xmlns:p14="http://schemas.microsoft.com/office/powerpoint/2010/main" val="1794482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52350A-7709-4ADD-AD1D-43D12C0AAF62}" type="datetimeFigureOut">
              <a:rPr lang="en-US" smtClean="0"/>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6954C8-0E31-4CD9-9237-F5BE2317DBDD}" type="slidenum">
              <a:rPr lang="en-US" smtClean="0"/>
              <a:t>‹#›</a:t>
            </a:fld>
            <a:endParaRPr lang="en-US"/>
          </a:p>
        </p:txBody>
      </p:sp>
    </p:spTree>
    <p:extLst>
      <p:ext uri="{BB962C8B-B14F-4D97-AF65-F5344CB8AC3E}">
        <p14:creationId xmlns:p14="http://schemas.microsoft.com/office/powerpoint/2010/main" val="2124119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52350A-7709-4ADD-AD1D-43D12C0AAF62}" type="datetimeFigureOut">
              <a:rPr lang="en-US" smtClean="0"/>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6954C8-0E31-4CD9-9237-F5BE2317DBDD}" type="slidenum">
              <a:rPr lang="en-US" smtClean="0"/>
              <a:t>‹#›</a:t>
            </a:fld>
            <a:endParaRPr lang="en-US"/>
          </a:p>
        </p:txBody>
      </p:sp>
    </p:spTree>
    <p:extLst>
      <p:ext uri="{BB962C8B-B14F-4D97-AF65-F5344CB8AC3E}">
        <p14:creationId xmlns:p14="http://schemas.microsoft.com/office/powerpoint/2010/main" val="32068787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2D9E986-9F8D-4D86-ACEC-42FE8CC2258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778220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572C880-3DE2-4355-91BC-66E0C6F4634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767597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3F31F9A-C861-4F1A-801A-3A718DFB1A0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02572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CDB36E91-E1CD-4B72-8BB0-2D2C334C961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889907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B7D23D04-17D2-485A-8D95-151FDE63086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465293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37860F50-7C19-4C98-B27A-C2E139B81A9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666085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4B957112-3659-4084-96AE-87B7FB60A3D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9808631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600D58C6-7C76-4998-AEEB-25D5029557A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564542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52350A-7709-4ADD-AD1D-43D12C0AAF62}" type="datetimeFigureOut">
              <a:rPr lang="en-US" smtClean="0"/>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6954C8-0E31-4CD9-9237-F5BE2317DBDD}" type="slidenum">
              <a:rPr lang="en-US" smtClean="0"/>
              <a:t>‹#›</a:t>
            </a:fld>
            <a:endParaRPr lang="en-US"/>
          </a:p>
        </p:txBody>
      </p:sp>
    </p:spTree>
    <p:extLst>
      <p:ext uri="{BB962C8B-B14F-4D97-AF65-F5344CB8AC3E}">
        <p14:creationId xmlns:p14="http://schemas.microsoft.com/office/powerpoint/2010/main" val="17255495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19EEE7F9-FD18-42A2-AFC8-EFAFD42832A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475438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3FA89C1-A86D-49CC-BABC-F41D710CFBB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690502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5F587E4-B635-4492-A49E-328965C5C14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176290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2D9E986-9F8D-4D86-ACEC-42FE8CC2258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8384363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572C880-3DE2-4355-91BC-66E0C6F4634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4548892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3F31F9A-C861-4F1A-801A-3A718DFB1A0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807940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CDB36E91-E1CD-4B72-8BB0-2D2C334C961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5567987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B7D23D04-17D2-485A-8D95-151FDE63086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5568730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37860F50-7C19-4C98-B27A-C2E139B81A9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836671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4B957112-3659-4084-96AE-87B7FB60A3D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07240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52350A-7709-4ADD-AD1D-43D12C0AAF62}" type="datetimeFigureOut">
              <a:rPr lang="en-US" smtClean="0"/>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6954C8-0E31-4CD9-9237-F5BE2317DBDD}" type="slidenum">
              <a:rPr lang="en-US" smtClean="0"/>
              <a:t>‹#›</a:t>
            </a:fld>
            <a:endParaRPr lang="en-US"/>
          </a:p>
        </p:txBody>
      </p:sp>
    </p:spTree>
    <p:extLst>
      <p:ext uri="{BB962C8B-B14F-4D97-AF65-F5344CB8AC3E}">
        <p14:creationId xmlns:p14="http://schemas.microsoft.com/office/powerpoint/2010/main" val="273990288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600D58C6-7C76-4998-AEEB-25D5029557A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542478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19EEE7F9-FD18-42A2-AFC8-EFAFD42832A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0769097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3FA89C1-A86D-49CC-BABC-F41D710CFBB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61979172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5F587E4-B635-4492-A49E-328965C5C14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092172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52350A-7709-4ADD-AD1D-43D12C0AAF62}" type="datetimeFigureOut">
              <a:rPr lang="en-US" smtClean="0"/>
              <a:t>9/3/2015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6954C8-0E31-4CD9-9237-F5BE2317DBDD}" type="slidenum">
              <a:rPr lang="en-US" smtClean="0"/>
              <a:t>‹#›</a:t>
            </a:fld>
            <a:endParaRPr lang="en-US"/>
          </a:p>
        </p:txBody>
      </p:sp>
    </p:spTree>
    <p:extLst>
      <p:ext uri="{BB962C8B-B14F-4D97-AF65-F5344CB8AC3E}">
        <p14:creationId xmlns:p14="http://schemas.microsoft.com/office/powerpoint/2010/main" val="3881063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52350A-7709-4ADD-AD1D-43D12C0AAF62}" type="datetimeFigureOut">
              <a:rPr lang="en-US" smtClean="0"/>
              <a:t>9/3/2015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6954C8-0E31-4CD9-9237-F5BE2317DBDD}" type="slidenum">
              <a:rPr lang="en-US" smtClean="0"/>
              <a:t>‹#›</a:t>
            </a:fld>
            <a:endParaRPr lang="en-US"/>
          </a:p>
        </p:txBody>
      </p:sp>
    </p:spTree>
    <p:extLst>
      <p:ext uri="{BB962C8B-B14F-4D97-AF65-F5344CB8AC3E}">
        <p14:creationId xmlns:p14="http://schemas.microsoft.com/office/powerpoint/2010/main" val="2476770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52350A-7709-4ADD-AD1D-43D12C0AAF62}" type="datetimeFigureOut">
              <a:rPr lang="en-US" smtClean="0"/>
              <a:t>9/3/2015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6954C8-0E31-4CD9-9237-F5BE2317DBDD}" type="slidenum">
              <a:rPr lang="en-US" smtClean="0"/>
              <a:t>‹#›</a:t>
            </a:fld>
            <a:endParaRPr lang="en-US"/>
          </a:p>
        </p:txBody>
      </p:sp>
    </p:spTree>
    <p:extLst>
      <p:ext uri="{BB962C8B-B14F-4D97-AF65-F5344CB8AC3E}">
        <p14:creationId xmlns:p14="http://schemas.microsoft.com/office/powerpoint/2010/main" val="544959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52350A-7709-4ADD-AD1D-43D12C0AAF62}" type="datetimeFigureOut">
              <a:rPr lang="en-US" smtClean="0"/>
              <a:t>9/3/2015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6954C8-0E31-4CD9-9237-F5BE2317DBDD}" type="slidenum">
              <a:rPr lang="en-US" smtClean="0"/>
              <a:t>‹#›</a:t>
            </a:fld>
            <a:endParaRPr lang="en-US"/>
          </a:p>
        </p:txBody>
      </p:sp>
    </p:spTree>
    <p:extLst>
      <p:ext uri="{BB962C8B-B14F-4D97-AF65-F5344CB8AC3E}">
        <p14:creationId xmlns:p14="http://schemas.microsoft.com/office/powerpoint/2010/main" val="4256102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52350A-7709-4ADD-AD1D-43D12C0AAF62}" type="datetimeFigureOut">
              <a:rPr lang="en-US" smtClean="0"/>
              <a:t>9/3/2015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6954C8-0E31-4CD9-9237-F5BE2317DBDD}" type="slidenum">
              <a:rPr lang="en-US" smtClean="0"/>
              <a:t>‹#›</a:t>
            </a:fld>
            <a:endParaRPr lang="en-US"/>
          </a:p>
        </p:txBody>
      </p:sp>
    </p:spTree>
    <p:extLst>
      <p:ext uri="{BB962C8B-B14F-4D97-AF65-F5344CB8AC3E}">
        <p14:creationId xmlns:p14="http://schemas.microsoft.com/office/powerpoint/2010/main" val="1217848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52350A-7709-4ADD-AD1D-43D12C0AAF62}" type="datetimeFigureOut">
              <a:rPr lang="en-US" smtClean="0"/>
              <a:t>9/3/2015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6954C8-0E31-4CD9-9237-F5BE2317DBDD}" type="slidenum">
              <a:rPr lang="en-US" smtClean="0"/>
              <a:t>‹#›</a:t>
            </a:fld>
            <a:endParaRPr lang="en-US"/>
          </a:p>
        </p:txBody>
      </p:sp>
    </p:spTree>
    <p:extLst>
      <p:ext uri="{BB962C8B-B14F-4D97-AF65-F5344CB8AC3E}">
        <p14:creationId xmlns:p14="http://schemas.microsoft.com/office/powerpoint/2010/main" val="2408487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52350A-7709-4ADD-AD1D-43D12C0AAF62}" type="datetimeFigureOut">
              <a:rPr lang="en-US" smtClean="0"/>
              <a:t>9/3/2015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6954C8-0E31-4CD9-9237-F5BE2317DBDD}" type="slidenum">
              <a:rPr lang="en-US" smtClean="0"/>
              <a:t>‹#›</a:t>
            </a:fld>
            <a:endParaRPr lang="en-US"/>
          </a:p>
        </p:txBody>
      </p:sp>
    </p:spTree>
    <p:extLst>
      <p:ext uri="{BB962C8B-B14F-4D97-AF65-F5344CB8AC3E}">
        <p14:creationId xmlns:p14="http://schemas.microsoft.com/office/powerpoint/2010/main" val="1952606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fontAlgn="base">
              <a:spcBef>
                <a:spcPct val="0"/>
              </a:spcBef>
              <a:spcAft>
                <a:spcPct val="0"/>
              </a:spcAft>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fontAlgn="base">
              <a:spcBef>
                <a:spcPct val="0"/>
              </a:spcBef>
              <a:spcAft>
                <a:spcPct val="0"/>
              </a:spcAft>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pPr fontAlgn="base">
              <a:spcBef>
                <a:spcPct val="0"/>
              </a:spcBef>
              <a:spcAft>
                <a:spcPct val="0"/>
              </a:spcAft>
            </a:pPr>
            <a:fld id="{8FCEDFB7-855B-451B-96E9-FBAF9708E06C}" type="slidenum">
              <a:rPr lang="en-US" altLang="en-US">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3713999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fontAlgn="base">
              <a:spcBef>
                <a:spcPct val="0"/>
              </a:spcBef>
              <a:spcAft>
                <a:spcPct val="0"/>
              </a:spcAft>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fontAlgn="base">
              <a:spcBef>
                <a:spcPct val="0"/>
              </a:spcBef>
              <a:spcAft>
                <a:spcPct val="0"/>
              </a:spcAft>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pPr fontAlgn="base">
              <a:spcBef>
                <a:spcPct val="0"/>
              </a:spcBef>
              <a:spcAft>
                <a:spcPct val="0"/>
              </a:spcAft>
            </a:pPr>
            <a:fld id="{8FCEDFB7-855B-451B-96E9-FBAF9708E06C}" type="slidenum">
              <a:rPr lang="en-US" altLang="en-US">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719846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8.xml"/><Relationship Id="rId1" Type="http://schemas.openxmlformats.org/officeDocument/2006/relationships/vmlDrawing" Target="../drawings/vmlDrawing1.vml"/><Relationship Id="rId6" Type="http://schemas.openxmlformats.org/officeDocument/2006/relationships/image" Target="../media/image1.png"/><Relationship Id="rId5" Type="http://schemas.openxmlformats.org/officeDocument/2006/relationships/oleObject" Target="../embeddings/oleObject1.bin"/><Relationship Id="rId4" Type="http://schemas.openxmlformats.org/officeDocument/2006/relationships/hyperlink" Target="http://images.google.com/imgres?imgurl=http://www.fairfield.k12.ct.us/burr/hatchet.jpg&amp;imgrefurl=http://www.fairfield.k12.ct.us/burr/what%20else%20Hatchet.htm&amp;h=1274&amp;w=826&amp;sz=115&amp;tbnid=5c-skJkX8WQJ:&amp;tbnh=150&amp;tbnw=97&amp;hl=en&amp;start=20&amp;prev=/images?q%3Dh"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www.allstar.fiu.edu/aero/princ1.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equipped.com/kidsrvl.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animals.nationalgeographic.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mayoclinic.com/health/FirstAidIndex/FirstAidInde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wilderness-survival.net/" TargetMode="External"/><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1" name="AutoShape 3" descr="hatchet">
            <a:hlinkClick r:id="rId4"/>
          </p:cNvPr>
          <p:cNvSpPr>
            <a:spLocks noChangeAspect="1" noChangeArrowheads="1"/>
          </p:cNvSpPr>
          <p:nvPr/>
        </p:nvSpPr>
        <p:spPr bwMode="auto">
          <a:xfrm>
            <a:off x="5541964" y="2571750"/>
            <a:ext cx="1108075" cy="1714500"/>
          </a:xfrm>
          <a:prstGeom prst="rect">
            <a:avLst/>
          </a:prstGeom>
          <a:noFill/>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2400">
              <a:solidFill>
                <a:srgbClr val="000000"/>
              </a:solidFill>
              <a:latin typeface="Jolt" pitchFamily="2" charset="0"/>
            </a:endParaRPr>
          </a:p>
        </p:txBody>
      </p:sp>
      <p:sp>
        <p:nvSpPr>
          <p:cNvPr id="2052" name="Text Box 4"/>
          <p:cNvSpPr txBox="1">
            <a:spLocks noChangeArrowheads="1"/>
          </p:cNvSpPr>
          <p:nvPr/>
        </p:nvSpPr>
        <p:spPr bwMode="auto">
          <a:xfrm>
            <a:off x="3505200" y="304801"/>
            <a:ext cx="5334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8000">
                <a:solidFill>
                  <a:srgbClr val="3333CC"/>
                </a:solidFill>
                <a:latin typeface="Tabitha" pitchFamily="2" charset="0"/>
              </a:rPr>
              <a:t>HATCHET</a:t>
            </a:r>
          </a:p>
        </p:txBody>
      </p:sp>
      <p:sp>
        <p:nvSpPr>
          <p:cNvPr id="2053" name="Text Box 5"/>
          <p:cNvSpPr txBox="1">
            <a:spLocks noChangeArrowheads="1"/>
          </p:cNvSpPr>
          <p:nvPr/>
        </p:nvSpPr>
        <p:spPr bwMode="auto">
          <a:xfrm>
            <a:off x="3657600" y="1447801"/>
            <a:ext cx="2971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a:solidFill>
                  <a:srgbClr val="3333CC"/>
                </a:solidFill>
                <a:latin typeface="Tabitha" pitchFamily="2" charset="0"/>
              </a:rPr>
              <a:t>BY</a:t>
            </a:r>
          </a:p>
          <a:p>
            <a:pPr algn="ctr" fontAlgn="base">
              <a:spcBef>
                <a:spcPct val="50000"/>
              </a:spcBef>
              <a:spcAft>
                <a:spcPct val="0"/>
              </a:spcAft>
            </a:pPr>
            <a:r>
              <a:rPr lang="en-US" altLang="en-US" sz="2400">
                <a:solidFill>
                  <a:srgbClr val="3333CC"/>
                </a:solidFill>
                <a:latin typeface="Tabitha" pitchFamily="2" charset="0"/>
              </a:rPr>
              <a:t>GARY PAULSEN</a:t>
            </a:r>
          </a:p>
        </p:txBody>
      </p:sp>
      <p:sp>
        <p:nvSpPr>
          <p:cNvPr id="2054" name="Rectangle 6"/>
          <p:cNvSpPr>
            <a:spLocks noChangeArrowheads="1"/>
          </p:cNvSpPr>
          <p:nvPr/>
        </p:nvSpPr>
        <p:spPr bwMode="auto">
          <a:xfrm>
            <a:off x="3429000" y="228600"/>
            <a:ext cx="5410200" cy="2667000"/>
          </a:xfrm>
          <a:prstGeom prst="rect">
            <a:avLst/>
          </a:prstGeom>
          <a:noFill/>
          <a:ln w="57150" cmpd="thinThick">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400">
              <a:solidFill>
                <a:srgbClr val="000000"/>
              </a:solidFill>
              <a:latin typeface="Jolt" pitchFamily="2" charset="0"/>
            </a:endParaRPr>
          </a:p>
        </p:txBody>
      </p:sp>
      <p:graphicFrame>
        <p:nvGraphicFramePr>
          <p:cNvPr id="2056" name="Object 8"/>
          <p:cNvGraphicFramePr>
            <a:graphicFrameLocks noChangeAspect="1"/>
          </p:cNvGraphicFramePr>
          <p:nvPr/>
        </p:nvGraphicFramePr>
        <p:xfrm>
          <a:off x="7543800" y="1447801"/>
          <a:ext cx="857250" cy="1281113"/>
        </p:xfrm>
        <a:graphic>
          <a:graphicData uri="http://schemas.openxmlformats.org/presentationml/2006/ole">
            <mc:AlternateContent xmlns:mc="http://schemas.openxmlformats.org/markup-compatibility/2006">
              <mc:Choice xmlns:v="urn:schemas-microsoft-com:vml" Requires="v">
                <p:oleObj spid="_x0000_s2057" name="Photo Editor Photo" r:id="rId5" imgW="800212" imgH="1190476" progId="MSPhotoEd.3">
                  <p:embed/>
                </p:oleObj>
              </mc:Choice>
              <mc:Fallback>
                <p:oleObj name="Photo Editor Photo" r:id="rId5" imgW="800212" imgH="1190476" progId="MSPhotoEd.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43800" y="1447801"/>
                        <a:ext cx="857250" cy="1281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7" name="Text Box 9"/>
          <p:cNvSpPr txBox="1">
            <a:spLocks noChangeArrowheads="1"/>
          </p:cNvSpPr>
          <p:nvPr/>
        </p:nvSpPr>
        <p:spPr bwMode="auto">
          <a:xfrm>
            <a:off x="1981200" y="2895601"/>
            <a:ext cx="8229600"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a:solidFill>
                  <a:srgbClr val="FFFFFF"/>
                </a:solidFill>
                <a:latin typeface="Tabitha" pitchFamily="2" charset="0"/>
              </a:rPr>
              <a:t>Imagine being stranded.  You are completely alone, in the wilderness.  The sights, sounds, smells—everything—is new and unfamiliar.  You have no food.  You have no water.  You have no way to contact the outside world.  You are alone, with just your courage.  You’re not even sure you have courage!  What will you do?  Will you make it? </a:t>
            </a:r>
          </a:p>
          <a:p>
            <a:pPr algn="ctr" fontAlgn="base">
              <a:spcBef>
                <a:spcPct val="50000"/>
              </a:spcBef>
              <a:spcAft>
                <a:spcPct val="0"/>
              </a:spcAft>
            </a:pPr>
            <a:r>
              <a:rPr lang="en-US" altLang="en-US" sz="3200">
                <a:solidFill>
                  <a:srgbClr val="FFFFFF"/>
                </a:solidFill>
                <a:latin typeface="Tabitha" pitchFamily="2" charset="0"/>
              </a:rPr>
              <a:t>Do </a:t>
            </a:r>
            <a:r>
              <a:rPr lang="en-US" altLang="en-US" sz="4400">
                <a:solidFill>
                  <a:srgbClr val="FFFFFF"/>
                </a:solidFill>
                <a:latin typeface="Tabitha" pitchFamily="2" charset="0"/>
              </a:rPr>
              <a:t>YOU </a:t>
            </a:r>
            <a:r>
              <a:rPr lang="en-US" altLang="en-US" sz="3200">
                <a:solidFill>
                  <a:srgbClr val="FFFFFF"/>
                </a:solidFill>
                <a:latin typeface="Tabitha" pitchFamily="2" charset="0"/>
              </a:rPr>
              <a:t>have what it takes to survive?</a:t>
            </a:r>
          </a:p>
        </p:txBody>
      </p:sp>
    </p:spTree>
    <p:extLst>
      <p:ext uri="{BB962C8B-B14F-4D97-AF65-F5344CB8AC3E}">
        <p14:creationId xmlns:p14="http://schemas.microsoft.com/office/powerpoint/2010/main" val="21917235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nodePh="1">
                                  <p:stCondLst>
                                    <p:cond delay="0"/>
                                  </p:stCondLst>
                                  <p:endCondLst>
                                    <p:cond evt="begin" delay="0">
                                      <p:tn val="5"/>
                                    </p:cond>
                                  </p:endCondLst>
                                  <p:childTnLst>
                                    <p:set>
                                      <p:cBhvr>
                                        <p:cTn id="6" dur="1" fill="hold">
                                          <p:stCondLst>
                                            <p:cond delay="0"/>
                                          </p:stCondLst>
                                        </p:cTn>
                                        <p:tgtEl>
                                          <p:spTgt spid="2051"/>
                                        </p:tgtEl>
                                        <p:attrNameLst>
                                          <p:attrName>style.visibility</p:attrName>
                                        </p:attrNameLst>
                                      </p:cBhvr>
                                      <p:to>
                                        <p:strVal val="visible"/>
                                      </p:to>
                                    </p:set>
                                    <p:animEffect transition="in" filter="dissolve">
                                      <p:cBhvr>
                                        <p:cTn id="7" dur="500"/>
                                        <p:tgtEl>
                                          <p:spTgt spid="2051"/>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052"/>
                                        </p:tgtEl>
                                        <p:attrNameLst>
                                          <p:attrName>style.visibility</p:attrName>
                                        </p:attrNameLst>
                                      </p:cBhvr>
                                      <p:to>
                                        <p:strVal val="visible"/>
                                      </p:to>
                                    </p:set>
                                    <p:animEffect transition="in" filter="dissolve">
                                      <p:cBhvr>
                                        <p:cTn id="11" dur="500"/>
                                        <p:tgtEl>
                                          <p:spTgt spid="2052"/>
                                        </p:tgtEl>
                                      </p:cBhvr>
                                    </p:animEffect>
                                  </p:childTnLst>
                                </p:cTn>
                              </p:par>
                            </p:childTnLst>
                          </p:cTn>
                        </p:par>
                        <p:par>
                          <p:cTn id="12" fill="hold" nodeType="afterGroup">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053"/>
                                        </p:tgtEl>
                                        <p:attrNameLst>
                                          <p:attrName>style.visibility</p:attrName>
                                        </p:attrNameLst>
                                      </p:cBhvr>
                                      <p:to>
                                        <p:strVal val="visible"/>
                                      </p:to>
                                    </p:set>
                                    <p:animEffect transition="in" filter="dissolve">
                                      <p:cBhvr>
                                        <p:cTn id="15" dur="500"/>
                                        <p:tgtEl>
                                          <p:spTgt spid="2053"/>
                                        </p:tgtEl>
                                      </p:cBhvr>
                                    </p:animEffect>
                                  </p:childTnLst>
                                </p:cTn>
                              </p:par>
                            </p:childTnLst>
                          </p:cTn>
                        </p:par>
                        <p:par>
                          <p:cTn id="16" fill="hold" nodeType="afterGroup">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2054"/>
                                        </p:tgtEl>
                                        <p:attrNameLst>
                                          <p:attrName>style.visibility</p:attrName>
                                        </p:attrNameLst>
                                      </p:cBhvr>
                                      <p:to>
                                        <p:strVal val="visible"/>
                                      </p:to>
                                    </p:set>
                                    <p:animEffect transition="in" filter="dissolve">
                                      <p:cBhvr>
                                        <p:cTn id="19" dur="500"/>
                                        <p:tgtEl>
                                          <p:spTgt spid="2054"/>
                                        </p:tgtEl>
                                      </p:cBhvr>
                                    </p:animEffect>
                                  </p:childTnLst>
                                </p:cTn>
                              </p:par>
                            </p:childTnLst>
                          </p:cTn>
                        </p:par>
                        <p:par>
                          <p:cTn id="20" fill="hold" nodeType="afterGroup">
                            <p:stCondLst>
                              <p:cond delay="2000"/>
                            </p:stCondLst>
                            <p:childTnLst>
                              <p:par>
                                <p:cTn id="21" presetID="9" presetClass="entr" presetSubtype="0" fill="hold" nodeType="afterEffect">
                                  <p:stCondLst>
                                    <p:cond delay="0"/>
                                  </p:stCondLst>
                                  <p:childTnLst>
                                    <p:set>
                                      <p:cBhvr>
                                        <p:cTn id="22" dur="1" fill="hold">
                                          <p:stCondLst>
                                            <p:cond delay="0"/>
                                          </p:stCondLst>
                                        </p:cTn>
                                        <p:tgtEl>
                                          <p:spTgt spid="2056"/>
                                        </p:tgtEl>
                                        <p:attrNameLst>
                                          <p:attrName>style.visibility</p:attrName>
                                        </p:attrNameLst>
                                      </p:cBhvr>
                                      <p:to>
                                        <p:strVal val="visible"/>
                                      </p:to>
                                    </p:set>
                                    <p:animEffect transition="in" filter="dissolve">
                                      <p:cBhvr>
                                        <p:cTn id="23" dur="500"/>
                                        <p:tgtEl>
                                          <p:spTgt spid="2056"/>
                                        </p:tgtEl>
                                      </p:cBhvr>
                                    </p:animEffect>
                                  </p:childTnLst>
                                </p:cTn>
                              </p:par>
                            </p:childTnLst>
                          </p:cTn>
                        </p:par>
                        <p:par>
                          <p:cTn id="24" fill="hold" nodeType="afterGroup">
                            <p:stCondLst>
                              <p:cond delay="2500"/>
                            </p:stCondLst>
                            <p:childTnLst>
                              <p:par>
                                <p:cTn id="25" presetID="5" presetClass="entr" presetSubtype="10" fill="hold" grpId="0" nodeType="afterEffect">
                                  <p:stCondLst>
                                    <p:cond delay="0"/>
                                  </p:stCondLst>
                                  <p:iterate type="wd">
                                    <p:tmPct val="100000"/>
                                  </p:iterate>
                                  <p:childTnLst>
                                    <p:set>
                                      <p:cBhvr>
                                        <p:cTn id="26" dur="1" fill="hold">
                                          <p:stCondLst>
                                            <p:cond delay="0"/>
                                          </p:stCondLst>
                                        </p:cTn>
                                        <p:tgtEl>
                                          <p:spTgt spid="2057"/>
                                        </p:tgtEl>
                                        <p:attrNameLst>
                                          <p:attrName>style.visibility</p:attrName>
                                        </p:attrNameLst>
                                      </p:cBhvr>
                                      <p:to>
                                        <p:strVal val="visible"/>
                                      </p:to>
                                    </p:set>
                                    <p:animEffect transition="in" filter="checkerboard(across)">
                                      <p:cBhvr>
                                        <p:cTn id="27" dur="300"/>
                                        <p:tgtEl>
                                          <p:spTgt spid="20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animBg="1"/>
      <p:bldP spid="2052" grpId="0" autoUpdateAnimBg="0"/>
      <p:bldP spid="2053" grpId="0" autoUpdateAnimBg="0"/>
      <p:bldP spid="2054" grpId="0" animBg="1"/>
      <p:bldP spid="2057"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 </a:t>
            </a:r>
            <a:r>
              <a:rPr lang="en-US" dirty="0"/>
              <a:t>Lets check out some airplane info.  Go to </a:t>
            </a:r>
            <a:r>
              <a:rPr lang="en-US" dirty="0">
                <a:hlinkClick r:id="rId2"/>
              </a:rPr>
              <a:t>http://www.allstar.fiu.edu/aero/princ1.htm</a:t>
            </a:r>
            <a:r>
              <a:rPr lang="en-US" dirty="0"/>
              <a:t> .  </a:t>
            </a:r>
            <a:r>
              <a:rPr lang="en-US" dirty="0" smtClean="0"/>
              <a:t>Use the diagram on your worksheet, </a:t>
            </a:r>
            <a:r>
              <a:rPr lang="en-US" dirty="0"/>
              <a:t>and label the following; propeller, fuselage, right &amp; left aileron, right &amp; left flap, horizontal stabilizer, vertical stabilizer, rudder, and landing gear. </a:t>
            </a:r>
            <a:endParaRPr lang="en-US" dirty="0" smtClean="0"/>
          </a:p>
          <a:p>
            <a:endParaRPr lang="en-US" dirty="0"/>
          </a:p>
          <a:p>
            <a:r>
              <a:rPr lang="en-US" dirty="0" smtClean="0"/>
              <a:t> Now </a:t>
            </a:r>
            <a:r>
              <a:rPr lang="en-US" dirty="0"/>
              <a:t>that you know the basic parts of a plane, tell how it flies, be sure to mention  the 4 forces of flight. </a:t>
            </a:r>
          </a:p>
        </p:txBody>
      </p:sp>
    </p:spTree>
    <p:extLst>
      <p:ext uri="{BB962C8B-B14F-4D97-AF65-F5344CB8AC3E}">
        <p14:creationId xmlns:p14="http://schemas.microsoft.com/office/powerpoint/2010/main" val="37554124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Ok</a:t>
            </a:r>
            <a:r>
              <a:rPr lang="en-US" dirty="0"/>
              <a:t>, we know that Brian is alone in the wilderness.  Lets find some ideas to help him survive.  Go to</a:t>
            </a:r>
            <a:r>
              <a:rPr lang="en-US" dirty="0">
                <a:hlinkClick r:id="rId2"/>
              </a:rPr>
              <a:t>http://www.equipped.com/kidprimr.htm </a:t>
            </a:r>
            <a:r>
              <a:rPr lang="en-US" dirty="0"/>
              <a:t>.  </a:t>
            </a:r>
            <a:endParaRPr lang="en-US" dirty="0" smtClean="0"/>
          </a:p>
          <a:p>
            <a:r>
              <a:rPr lang="en-US" dirty="0" smtClean="0"/>
              <a:t>1. What </a:t>
            </a:r>
            <a:r>
              <a:rPr lang="en-US" dirty="0"/>
              <a:t>does S.T.O.P.  mean?  </a:t>
            </a:r>
            <a:r>
              <a:rPr lang="en-US" dirty="0" smtClean="0"/>
              <a:t>2. Give </a:t>
            </a:r>
            <a:r>
              <a:rPr lang="en-US" dirty="0"/>
              <a:t>two examples of a shelter you could make.  </a:t>
            </a:r>
            <a:r>
              <a:rPr lang="en-US" dirty="0" smtClean="0"/>
              <a:t>3. How </a:t>
            </a:r>
            <a:r>
              <a:rPr lang="en-US" dirty="0"/>
              <a:t>can you attract attention?  </a:t>
            </a:r>
            <a:r>
              <a:rPr lang="en-US" dirty="0" smtClean="0"/>
              <a:t>4. What </a:t>
            </a:r>
            <a:r>
              <a:rPr lang="en-US" dirty="0"/>
              <a:t>about water?  </a:t>
            </a:r>
            <a:r>
              <a:rPr lang="en-US" dirty="0" smtClean="0"/>
              <a:t>5. List </a:t>
            </a:r>
            <a:r>
              <a:rPr lang="en-US" dirty="0"/>
              <a:t>three tips given about water.  </a:t>
            </a:r>
            <a:r>
              <a:rPr lang="en-US" dirty="0" smtClean="0"/>
              <a:t>6. What </a:t>
            </a:r>
            <a:r>
              <a:rPr lang="en-US" dirty="0"/>
              <a:t>are the five rules of improvisation?</a:t>
            </a:r>
          </a:p>
        </p:txBody>
      </p:sp>
    </p:spTree>
    <p:extLst>
      <p:ext uri="{BB962C8B-B14F-4D97-AF65-F5344CB8AC3E}">
        <p14:creationId xmlns:p14="http://schemas.microsoft.com/office/powerpoint/2010/main" val="31146317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4. What kind of animals are out there?  Go to </a:t>
            </a:r>
            <a:r>
              <a:rPr lang="en-US" dirty="0">
                <a:hlinkClick r:id="rId2"/>
              </a:rPr>
              <a:t>http://www.animals.nationalgeographic.com </a:t>
            </a:r>
            <a:r>
              <a:rPr lang="en-US" dirty="0"/>
              <a:t>.  Look up and describe the following animals moose, porcupine, wolf. </a:t>
            </a:r>
            <a:r>
              <a:rPr lang="en-US" dirty="0" smtClean="0"/>
              <a:t>Write 3 interesting facts </a:t>
            </a:r>
            <a:r>
              <a:rPr lang="en-US" dirty="0"/>
              <a:t>per animal.</a:t>
            </a:r>
          </a:p>
        </p:txBody>
      </p:sp>
    </p:spTree>
    <p:extLst>
      <p:ext uri="{BB962C8B-B14F-4D97-AF65-F5344CB8AC3E}">
        <p14:creationId xmlns:p14="http://schemas.microsoft.com/office/powerpoint/2010/main" val="6838038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5.  What if Brian gets hurt?  What should he do?  Go to</a:t>
            </a:r>
            <a:r>
              <a:rPr lang="en-US" dirty="0">
                <a:hlinkClick r:id="rId2"/>
              </a:rPr>
              <a:t>http://www.mayoclinic.com/health/FirstAidIndex/FirstAidIndex</a:t>
            </a:r>
            <a:r>
              <a:rPr lang="en-US" dirty="0"/>
              <a:t> .  Give the first aid procedure for each of the following.  Blisters, bruise, cuts &amp; scrapes, fever, frostbite, sprain, sunburn.</a:t>
            </a:r>
            <a:r>
              <a:rPr lang="en-US"/>
              <a:t> </a:t>
            </a:r>
            <a:endParaRPr lang="en-US" dirty="0"/>
          </a:p>
        </p:txBody>
      </p:sp>
    </p:spTree>
    <p:extLst>
      <p:ext uri="{BB962C8B-B14F-4D97-AF65-F5344CB8AC3E}">
        <p14:creationId xmlns:p14="http://schemas.microsoft.com/office/powerpoint/2010/main" val="2307123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2"/>
          </p:nvPr>
        </p:nvSpPr>
        <p:spPr/>
        <p:txBody>
          <a:bodyPr/>
          <a:lstStyle/>
          <a:p>
            <a:fld id="{930350E6-BC4A-45C8-9DAA-DF6828687ED1}" type="slidenum">
              <a:rPr lang="en-US" altLang="en-US">
                <a:solidFill>
                  <a:srgbClr val="000000"/>
                </a:solidFill>
              </a:rPr>
              <a:pPr/>
              <a:t>6</a:t>
            </a:fld>
            <a:endParaRPr lang="en-US" altLang="en-US">
              <a:solidFill>
                <a:srgbClr val="000000"/>
              </a:solidFill>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45" name="Text Box 5"/>
          <p:cNvSpPr txBox="1">
            <a:spLocks noChangeArrowheads="1"/>
          </p:cNvSpPr>
          <p:nvPr/>
        </p:nvSpPr>
        <p:spPr bwMode="auto">
          <a:xfrm>
            <a:off x="3200400" y="228600"/>
            <a:ext cx="5943600" cy="183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600">
                <a:solidFill>
                  <a:srgbClr val="000000"/>
                </a:solidFill>
                <a:latin typeface="Tabitha" pitchFamily="2" charset="0"/>
              </a:rPr>
              <a:t>Just How Tough Are You?</a:t>
            </a:r>
          </a:p>
          <a:p>
            <a:pPr algn="ctr" fontAlgn="base">
              <a:spcBef>
                <a:spcPct val="50000"/>
              </a:spcBef>
              <a:spcAft>
                <a:spcPct val="0"/>
              </a:spcAft>
            </a:pPr>
            <a:r>
              <a:rPr lang="en-US" altLang="en-US" sz="2800">
                <a:solidFill>
                  <a:srgbClr val="FF9900"/>
                </a:solidFill>
                <a:latin typeface="Tabitha" pitchFamily="2" charset="0"/>
              </a:rPr>
              <a:t>Before Reading Activity #2</a:t>
            </a:r>
          </a:p>
          <a:p>
            <a:pPr fontAlgn="base">
              <a:spcBef>
                <a:spcPct val="50000"/>
              </a:spcBef>
              <a:spcAft>
                <a:spcPct val="0"/>
              </a:spcAft>
            </a:pPr>
            <a:endParaRPr lang="en-US" altLang="en-US" sz="2400">
              <a:solidFill>
                <a:srgbClr val="FFFF00"/>
              </a:solidFill>
              <a:latin typeface="Jolt" pitchFamily="2" charset="0"/>
            </a:endParaRPr>
          </a:p>
        </p:txBody>
      </p:sp>
      <p:sp>
        <p:nvSpPr>
          <p:cNvPr id="10246" name="Text Box 6"/>
          <p:cNvSpPr txBox="1">
            <a:spLocks noChangeArrowheads="1"/>
          </p:cNvSpPr>
          <p:nvPr/>
        </p:nvSpPr>
        <p:spPr bwMode="auto">
          <a:xfrm>
            <a:off x="2438400" y="1676400"/>
            <a:ext cx="762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sz="2400">
              <a:solidFill>
                <a:srgbClr val="000000"/>
              </a:solidFill>
              <a:latin typeface="Jolt" pitchFamily="2" charset="0"/>
            </a:endParaRPr>
          </a:p>
        </p:txBody>
      </p:sp>
      <p:sp>
        <p:nvSpPr>
          <p:cNvPr id="10247" name="Text Box 7"/>
          <p:cNvSpPr txBox="1">
            <a:spLocks noChangeArrowheads="1"/>
          </p:cNvSpPr>
          <p:nvPr/>
        </p:nvSpPr>
        <p:spPr bwMode="auto">
          <a:xfrm>
            <a:off x="1752600" y="1752600"/>
            <a:ext cx="8686800"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Tx/>
              <a:buChar char="•"/>
            </a:pPr>
            <a:endParaRPr lang="en-US" altLang="en-US" sz="2400" dirty="0">
              <a:solidFill>
                <a:srgbClr val="000000"/>
              </a:solidFill>
              <a:latin typeface="Tabitha" pitchFamily="2" charset="0"/>
            </a:endParaRPr>
          </a:p>
          <a:p>
            <a:pPr fontAlgn="base">
              <a:spcBef>
                <a:spcPct val="50000"/>
              </a:spcBef>
              <a:spcAft>
                <a:spcPct val="0"/>
              </a:spcAft>
              <a:buFontTx/>
              <a:buChar char="•"/>
            </a:pPr>
            <a:r>
              <a:rPr lang="en-US" altLang="en-US" sz="2800" b="1" dirty="0">
                <a:solidFill>
                  <a:srgbClr val="FFFFFF"/>
                </a:solidFill>
                <a:latin typeface="Tabitha" pitchFamily="2" charset="0"/>
              </a:rPr>
              <a:t>In the novel</a:t>
            </a:r>
            <a:r>
              <a:rPr lang="en-US" altLang="en-US" sz="2800" b="1" dirty="0">
                <a:solidFill>
                  <a:srgbClr val="000000"/>
                </a:solidFill>
                <a:latin typeface="Tabitha" pitchFamily="2" charset="0"/>
              </a:rPr>
              <a:t> </a:t>
            </a:r>
            <a:r>
              <a:rPr lang="en-US" altLang="en-US" sz="2800" b="1" u="sng" dirty="0">
                <a:solidFill>
                  <a:srgbClr val="FF9900"/>
                </a:solidFill>
                <a:latin typeface="Tabitha" pitchFamily="2" charset="0"/>
              </a:rPr>
              <a:t>Hatchet</a:t>
            </a:r>
            <a:r>
              <a:rPr lang="en-US" altLang="en-US" sz="2800" b="1" dirty="0">
                <a:solidFill>
                  <a:srgbClr val="FF9900"/>
                </a:solidFill>
                <a:latin typeface="Tabitha" pitchFamily="2" charset="0"/>
              </a:rPr>
              <a:t>,</a:t>
            </a:r>
            <a:r>
              <a:rPr lang="en-US" altLang="en-US" sz="2800" b="1" dirty="0">
                <a:solidFill>
                  <a:srgbClr val="FFFFFF"/>
                </a:solidFill>
                <a:latin typeface="Tabitha" pitchFamily="2" charset="0"/>
              </a:rPr>
              <a:t> Brian must learn to survive without any plan or formal training.  Would you be able to do this? To learn if you have what it takes to be a survivor, take the Survival Quiz by clicking here: </a:t>
            </a:r>
            <a:r>
              <a:rPr lang="en-US" altLang="en-US" sz="2800" b="1" dirty="0">
                <a:solidFill>
                  <a:srgbClr val="FFFF00"/>
                </a:solidFill>
                <a:latin typeface="Tabitha" pitchFamily="2" charset="0"/>
                <a:hlinkClick r:id="rId3"/>
              </a:rPr>
              <a:t>http://www.wilderness-survival.net/</a:t>
            </a:r>
            <a:r>
              <a:rPr lang="en-US" altLang="en-US" sz="2800" b="1" dirty="0">
                <a:solidFill>
                  <a:srgbClr val="FFFFFF"/>
                </a:solidFill>
                <a:latin typeface="Tabitha" pitchFamily="2" charset="0"/>
              </a:rPr>
              <a:t>   </a:t>
            </a:r>
          </a:p>
          <a:p>
            <a:pPr fontAlgn="base">
              <a:spcBef>
                <a:spcPct val="50000"/>
              </a:spcBef>
              <a:spcAft>
                <a:spcPct val="0"/>
              </a:spcAft>
              <a:buFontTx/>
              <a:buChar char="•"/>
            </a:pPr>
            <a:r>
              <a:rPr lang="en-US" altLang="en-US" sz="2800" b="1" dirty="0" smtClean="0">
                <a:solidFill>
                  <a:srgbClr val="FFFFFF"/>
                </a:solidFill>
                <a:latin typeface="Tabitha" pitchFamily="2" charset="0"/>
              </a:rPr>
              <a:t>On your paper, </a:t>
            </a:r>
            <a:r>
              <a:rPr lang="en-US" altLang="en-US" sz="2800" b="1" dirty="0">
                <a:solidFill>
                  <a:srgbClr val="FFFFFF"/>
                </a:solidFill>
                <a:latin typeface="Tabitha" pitchFamily="2" charset="0"/>
              </a:rPr>
              <a:t>record your results. (How did you do?  Could you lead us all on a camping trip through the wilderness?) Write a paragraph in which you record the area(s) you had the most trouble with. Were you surprised by the results?  Explain. </a:t>
            </a:r>
            <a:endParaRPr lang="en-US" altLang="en-US" sz="2400" dirty="0">
              <a:solidFill>
                <a:srgbClr val="FFFFFF"/>
              </a:solidFill>
              <a:latin typeface="Jolt" pitchFamily="2" charset="0"/>
            </a:endParaRPr>
          </a:p>
        </p:txBody>
      </p:sp>
    </p:spTree>
    <p:extLst>
      <p:ext uri="{BB962C8B-B14F-4D97-AF65-F5344CB8AC3E}">
        <p14:creationId xmlns:p14="http://schemas.microsoft.com/office/powerpoint/2010/main" val="39652352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dissolve">
                                      <p:cBhvr>
                                        <p:cTn id="7" dur="500"/>
                                        <p:tgtEl>
                                          <p:spTgt spid="102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245"/>
                                        </p:tgtEl>
                                        <p:attrNameLst>
                                          <p:attrName>style.visibility</p:attrName>
                                        </p:attrNameLst>
                                      </p:cBhvr>
                                      <p:to>
                                        <p:strVal val="visible"/>
                                      </p:to>
                                    </p:set>
                                    <p:animEffect transition="in" filter="dissolve">
                                      <p:cBhvr>
                                        <p:cTn id="12" dur="500"/>
                                        <p:tgtEl>
                                          <p:spTgt spid="1024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247"/>
                                        </p:tgtEl>
                                        <p:attrNameLst>
                                          <p:attrName>style.visibility</p:attrName>
                                        </p:attrNameLst>
                                      </p:cBhvr>
                                      <p:to>
                                        <p:strVal val="visible"/>
                                      </p:to>
                                    </p:set>
                                    <p:animEffect transition="in" filter="dissolve">
                                      <p:cBhvr>
                                        <p:cTn id="17" dur="500"/>
                                        <p:tgtEl>
                                          <p:spTgt spid="102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autoUpdateAnimBg="0"/>
      <p:bldP spid="10247"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CHALLENGE</a:t>
            </a:r>
            <a:r>
              <a:rPr lang="en-US" dirty="0" smtClean="0"/>
              <a:t/>
            </a:r>
            <a:br>
              <a:rPr lang="en-US" dirty="0" smtClean="0"/>
            </a:br>
            <a:r>
              <a:rPr lang="en-US" dirty="0" smtClean="0"/>
              <a:t/>
            </a:r>
            <a:br>
              <a:rPr lang="en-US" dirty="0" smtClean="0"/>
            </a:br>
            <a:r>
              <a:rPr lang="en-US" dirty="0"/>
              <a:t>A.  Brian's plane is losing altitude (height).  How can he correct it , and return the plane to level flight? </a:t>
            </a:r>
            <a:r>
              <a:rPr lang="en-US" dirty="0" smtClean="0"/>
              <a:t/>
            </a:r>
            <a:br>
              <a:rPr lang="en-US" dirty="0" smtClean="0"/>
            </a:br>
            <a:r>
              <a:rPr lang="en-US" dirty="0"/>
              <a:t>B. He needs to find an airport to make an emergency landing.  What Canadian city might have one?   </a:t>
            </a:r>
            <a:r>
              <a:rPr lang="en-US" dirty="0" smtClean="0"/>
              <a:t/>
            </a:r>
            <a:br>
              <a:rPr lang="en-US" dirty="0" smtClean="0"/>
            </a:br>
            <a:r>
              <a:rPr lang="en-US" dirty="0"/>
              <a:t>C. Brian crash lands the plan in a clearing.  What should he do to improve his chances of survival? </a:t>
            </a:r>
            <a:r>
              <a:rPr lang="en-US" dirty="0" smtClean="0"/>
              <a:t/>
            </a:r>
            <a:br>
              <a:rPr lang="en-US" dirty="0" smtClean="0"/>
            </a:br>
            <a:r>
              <a:rPr lang="en-US" dirty="0"/>
              <a:t>D. While getting firewood, Brian sprains his wrist.  What should he do? </a:t>
            </a:r>
            <a:r>
              <a:rPr lang="en-US" dirty="0" smtClean="0"/>
              <a:t/>
            </a:r>
            <a:br>
              <a:rPr lang="en-US" dirty="0" smtClean="0"/>
            </a:br>
            <a:r>
              <a:rPr lang="en-US" dirty="0"/>
              <a:t>E.  Brian notices moose in the area.  Need he be concerned for his safety ? </a:t>
            </a:r>
            <a:r>
              <a:rPr lang="en-US" dirty="0" smtClean="0"/>
              <a:t/>
            </a:r>
            <a:br>
              <a:rPr lang="en-US" dirty="0" smtClean="0"/>
            </a:br>
            <a:r>
              <a:rPr lang="en-US" dirty="0"/>
              <a:t>F.  Brian finds some fishing line and hooks in the plane.  While fishing in the nearby pond he cuts himself. What should he do? </a:t>
            </a:r>
          </a:p>
        </p:txBody>
      </p:sp>
    </p:spTree>
    <p:extLst>
      <p:ext uri="{BB962C8B-B14F-4D97-AF65-F5344CB8AC3E}">
        <p14:creationId xmlns:p14="http://schemas.microsoft.com/office/powerpoint/2010/main" val="533040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66133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658252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3300"/>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3300"/>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231</Words>
  <Application>Microsoft Office PowerPoint</Application>
  <PresentationFormat>Widescreen</PresentationFormat>
  <Paragraphs>19</Paragraphs>
  <Slides>9</Slides>
  <Notes>0</Notes>
  <HiddenSlides>0</HiddenSlides>
  <MMClips>0</MMClips>
  <ScaleCrop>false</ScaleCrop>
  <HeadingPairs>
    <vt:vector size="8" baseType="variant">
      <vt:variant>
        <vt:lpstr>Fonts Used</vt:lpstr>
      </vt:variant>
      <vt:variant>
        <vt:i4>6</vt:i4>
      </vt:variant>
      <vt:variant>
        <vt:lpstr>Theme</vt:lpstr>
      </vt:variant>
      <vt:variant>
        <vt:i4>3</vt:i4>
      </vt:variant>
      <vt:variant>
        <vt:lpstr>Embedded OLE Servers</vt:lpstr>
      </vt:variant>
      <vt:variant>
        <vt:i4>1</vt:i4>
      </vt:variant>
      <vt:variant>
        <vt:lpstr>Slide Titles</vt:lpstr>
      </vt:variant>
      <vt:variant>
        <vt:i4>9</vt:i4>
      </vt:variant>
    </vt:vector>
  </HeadingPairs>
  <TitlesOfParts>
    <vt:vector size="19" baseType="lpstr">
      <vt:lpstr>Arial</vt:lpstr>
      <vt:lpstr>Calibri</vt:lpstr>
      <vt:lpstr>Calibri Light</vt:lpstr>
      <vt:lpstr>Jolt</vt:lpstr>
      <vt:lpstr>Tabitha</vt:lpstr>
      <vt:lpstr>Times New Roman</vt:lpstr>
      <vt:lpstr>Office Theme</vt:lpstr>
      <vt:lpstr>Default Design</vt:lpstr>
      <vt:lpstr>1_Default Design</vt:lpstr>
      <vt:lpstr>Photo Editor Photo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Walton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Laplante, Kimberly</dc:creator>
  <cp:lastModifiedBy>Laplante, Kimberly</cp:lastModifiedBy>
  <cp:revision>9</cp:revision>
  <dcterms:created xsi:type="dcterms:W3CDTF">2015-09-02T18:04:00Z</dcterms:created>
  <dcterms:modified xsi:type="dcterms:W3CDTF">2015-09-03T13:34:57Z</dcterms:modified>
</cp:coreProperties>
</file>